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6" r:id="rId1"/>
  </p:sldMasterIdLst>
  <p:notesMasterIdLst>
    <p:notesMasterId r:id="rId14"/>
  </p:notesMasterIdLst>
  <p:handoutMasterIdLst>
    <p:handoutMasterId r:id="rId15"/>
  </p:handoutMasterIdLst>
  <p:sldIdLst>
    <p:sldId id="256" r:id="rId2"/>
    <p:sldId id="265" r:id="rId3"/>
    <p:sldId id="258" r:id="rId4"/>
    <p:sldId id="257" r:id="rId5"/>
    <p:sldId id="259" r:id="rId6"/>
    <p:sldId id="260" r:id="rId7"/>
    <p:sldId id="262" r:id="rId8"/>
    <p:sldId id="261" r:id="rId9"/>
    <p:sldId id="263" r:id="rId10"/>
    <p:sldId id="264" r:id="rId11"/>
    <p:sldId id="266" r:id="rId12"/>
    <p:sldId id="268" r:id="rId13"/>
  </p:sldIdLst>
  <p:sldSz cx="9144000" cy="6858000" type="screen4x3"/>
  <p:notesSz cx="6781800" cy="9856788"/>
  <p:defaultTextStyle>
    <a:defPPr>
      <a:defRPr lang="ca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717" autoAdjust="0"/>
  </p:normalViewPr>
  <p:slideViewPr>
    <p:cSldViewPr>
      <p:cViewPr varScale="1">
        <p:scale>
          <a:sx n="100" d="100"/>
          <a:sy n="100" d="100"/>
        </p:scale>
        <p:origin x="-294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780" cy="4928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a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quarter" idx="1"/>
          </p:nvPr>
        </p:nvSpPr>
        <p:spPr>
          <a:xfrm>
            <a:off x="3841451" y="0"/>
            <a:ext cx="2938780" cy="49283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E2C780-9C56-4DCF-BF5A-02082039DB1B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2"/>
          </p:nvPr>
        </p:nvSpPr>
        <p:spPr>
          <a:xfrm>
            <a:off x="0" y="9362238"/>
            <a:ext cx="2938780" cy="4928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a-ES" dirty="0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3"/>
          </p:nvPr>
        </p:nvSpPr>
        <p:spPr>
          <a:xfrm>
            <a:off x="3841451" y="9362238"/>
            <a:ext cx="2938780" cy="49283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2DD8C16-9AA0-4892-B035-696E966747B1}" type="slidenum">
              <a:rPr lang="ca-ES" smtClean="0"/>
              <a:pPr/>
              <a:t>‹Nº›</a:t>
            </a:fld>
            <a:endParaRPr lang="ca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38463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a-ES" dirty="0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841750" y="0"/>
            <a:ext cx="2938463" cy="492125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8FD5C4-9118-4914-A35A-438A0D3A4160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927100" y="739775"/>
            <a:ext cx="4927600" cy="36957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a-ES" dirty="0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677863" y="4681538"/>
            <a:ext cx="5426075" cy="44354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ca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9361488"/>
            <a:ext cx="293846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a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841750" y="9361488"/>
            <a:ext cx="2938463" cy="49371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9286911-91C4-4193-B790-3462FE8876C5}" type="slidenum">
              <a:rPr lang="ca-ES" smtClean="0"/>
              <a:pPr/>
              <a:t>‹Nº›</a:t>
            </a:fld>
            <a:endParaRPr lang="ca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9286911-91C4-4193-B790-3462FE8876C5}" type="slidenum">
              <a:rPr lang="ca-ES" smtClean="0"/>
              <a:pPr/>
              <a:t>5</a:t>
            </a:fld>
            <a:endParaRPr lang="ca-ES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Título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9" name="8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28" name="27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F59984E6-4355-40C2-87AF-7DAB67A1DB06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17" name="16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ca-ES" dirty="0"/>
          </a:p>
        </p:txBody>
      </p:sp>
      <p:sp>
        <p:nvSpPr>
          <p:cNvPr id="10" name="9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4" name="13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17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Conector recto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7" name="26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23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Elipse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24 Elipse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28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5561142-E0D1-4185-8A4C-1998C9DB8B36}" type="slidenum">
              <a:rPr lang="ca-ES" smtClean="0"/>
              <a:pPr/>
              <a:t>‹Nº›</a:t>
            </a:fld>
            <a:endParaRPr lang="ca-E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984E6-4355-40C2-87AF-7DAB67A1DB06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1142-E0D1-4185-8A4C-1998C9DB8B36}" type="slidenum">
              <a:rPr lang="ca-ES" smtClean="0"/>
              <a:pPr/>
              <a:t>‹Nº›</a:t>
            </a:fld>
            <a:endParaRPr lang="ca-E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984E6-4355-40C2-87AF-7DAB67A1DB06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1142-E0D1-4185-8A4C-1998C9DB8B36}" type="slidenum">
              <a:rPr lang="ca-ES" smtClean="0"/>
              <a:pPr/>
              <a:t>‹Nº›</a:t>
            </a:fld>
            <a:endParaRPr lang="ca-E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8" name="7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59984E6-4355-40C2-87AF-7DAB67A1DB06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5561142-E0D1-4185-8A4C-1998C9DB8B36}" type="slidenum">
              <a:rPr lang="ca-ES" smtClean="0"/>
              <a:pPr/>
              <a:t>‹Nº›</a:t>
            </a:fld>
            <a:endParaRPr lang="ca-ES" dirty="0"/>
          </a:p>
        </p:txBody>
      </p:sp>
      <p:sp>
        <p:nvSpPr>
          <p:cNvPr id="10" name="9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a-E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Encabezado de secció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F59984E6-4355-40C2-87AF-7DAB67A1DB06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ca-ES" dirty="0"/>
          </a:p>
        </p:txBody>
      </p:sp>
      <p:sp>
        <p:nvSpPr>
          <p:cNvPr id="9" name="8 Rectángulo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0" name="9 Rectángulo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Rectángulo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Rectángulo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13 Conector recto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5" name="14 Conector recto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Conector recto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8" name="17 Rectángulo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18 Elipse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19 Elipse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20 Elipse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21 Elipse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Elipse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25 Conector recto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5561142-E0D1-4185-8A4C-1998C9DB8B36}" type="slidenum">
              <a:rPr lang="ca-ES" smtClean="0"/>
              <a:pPr/>
              <a:t>‹Nº›</a:t>
            </a:fld>
            <a:endParaRPr lang="ca-E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984E6-4355-40C2-87AF-7DAB67A1DB06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1142-E0D1-4185-8A4C-1998C9DB8B36}" type="slidenum">
              <a:rPr lang="ca-ES" smtClean="0"/>
              <a:pPr/>
              <a:t>‹Nº›</a:t>
            </a:fld>
            <a:endParaRPr lang="ca-ES" dirty="0"/>
          </a:p>
        </p:txBody>
      </p:sp>
      <p:sp>
        <p:nvSpPr>
          <p:cNvPr id="9" name="8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984E6-4355-40C2-87AF-7DAB67A1DB06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1142-E0D1-4185-8A4C-1998C9DB8B36}" type="slidenum">
              <a:rPr lang="ca-ES" smtClean="0"/>
              <a:pPr/>
              <a:t>‹Nº›</a:t>
            </a:fld>
            <a:endParaRPr lang="ca-ES" dirty="0"/>
          </a:p>
        </p:txBody>
      </p:sp>
      <p:sp>
        <p:nvSpPr>
          <p:cNvPr id="11" name="10 Marcador de contenido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3" name="12 Marcador de contenido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12" name="11 Marcador de texto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4" name="13 Marcador de texto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6" name="5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59984E6-4355-40C2-87AF-7DAB67A1DB06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5561142-E0D1-4185-8A4C-1998C9DB8B36}" type="slidenum">
              <a:rPr lang="ca-ES" smtClean="0"/>
              <a:pPr/>
              <a:t>‹Nº›</a:t>
            </a:fld>
            <a:endParaRPr lang="ca-ES" dirty="0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a-E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9984E6-4355-40C2-87AF-7DAB67A1DB06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561142-E0D1-4185-8A4C-1998C9DB8B36}" type="slidenum">
              <a:rPr lang="ca-ES" smtClean="0"/>
              <a:pPr/>
              <a:t>‹Nº›</a:t>
            </a:fld>
            <a:endParaRPr lang="ca-E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ido con título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8" name="7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3" name="12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4" name="13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17 Marcador de contenido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s-ES" smtClean="0"/>
              <a:t>Haga clic para modificar el estilo de texto del patrón</a:t>
            </a:r>
          </a:p>
          <a:p>
            <a:pPr lvl="1" eaLnBrk="1" latinLnBrk="0" hangingPunct="1"/>
            <a:r>
              <a:rPr lang="es-ES" smtClean="0"/>
              <a:t>Segundo nivel</a:t>
            </a:r>
          </a:p>
          <a:p>
            <a:pPr lvl="2" eaLnBrk="1" latinLnBrk="0" hangingPunct="1"/>
            <a:r>
              <a:rPr lang="es-ES" smtClean="0"/>
              <a:t>Tercer nivel</a:t>
            </a:r>
          </a:p>
          <a:p>
            <a:pPr lvl="3" eaLnBrk="1" latinLnBrk="0" hangingPunct="1"/>
            <a:r>
              <a:rPr lang="es-ES" smtClean="0"/>
              <a:t>Cuarto nivel</a:t>
            </a:r>
          </a:p>
          <a:p>
            <a:pPr lvl="4" eaLnBrk="1" latinLnBrk="0" hangingPunct="1"/>
            <a:r>
              <a:rPr lang="es-ES" smtClean="0"/>
              <a:t>Quinto nivel</a:t>
            </a:r>
            <a:endParaRPr kumimoji="0" lang="en-US"/>
          </a:p>
        </p:txBody>
      </p:sp>
      <p:sp>
        <p:nvSpPr>
          <p:cNvPr id="21" name="20 Marcador de fecha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F59984E6-4355-40C2-87AF-7DAB67A1DB06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22" name="21 Marcador de número de diapositiva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5561142-E0D1-4185-8A4C-1998C9DB8B36}" type="slidenum">
              <a:rPr lang="ca-ES" smtClean="0"/>
              <a:pPr/>
              <a:t>‹Nº›</a:t>
            </a:fld>
            <a:endParaRPr lang="ca-ES" dirty="0"/>
          </a:p>
        </p:txBody>
      </p:sp>
      <p:sp>
        <p:nvSpPr>
          <p:cNvPr id="23" name="22 Marcador de pie de página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ca-E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3" name="12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s-ES" dirty="0" smtClean="0"/>
              <a:t>Haga clic en el icono para agregar una imagen</a:t>
            </a:r>
            <a:endParaRPr kumimoji="0"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</p:txBody>
      </p:sp>
      <p:sp>
        <p:nvSpPr>
          <p:cNvPr id="10" name="9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10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11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9" name="18 Conector recto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19 Conector recto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16 Marcador de fecha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F59984E6-4355-40C2-87AF-7DAB67A1DB06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5561142-E0D1-4185-8A4C-1998C9DB8B36}" type="slidenum">
              <a:rPr lang="ca-ES" smtClean="0"/>
              <a:pPr/>
              <a:t>‹Nº›</a:t>
            </a:fld>
            <a:endParaRPr lang="ca-ES" dirty="0"/>
          </a:p>
        </p:txBody>
      </p:sp>
      <p:sp>
        <p:nvSpPr>
          <p:cNvPr id="21" name="20 Marcador de pie de página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ca-E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15 Conector recto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2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3" name="1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4" name="13 Marcador de fecha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F59984E6-4355-40C2-87AF-7DAB67A1DB06}" type="datetimeFigureOut">
              <a:rPr lang="ca-ES" smtClean="0"/>
              <a:pPr/>
              <a:t>16/11/2011</a:t>
            </a:fld>
            <a:endParaRPr lang="ca-ES" dirty="0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ca-ES" dirty="0"/>
          </a:p>
        </p:txBody>
      </p:sp>
      <p:sp>
        <p:nvSpPr>
          <p:cNvPr id="7" name="6 Conector recto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8 Conector recto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0" name="9 Rectángulo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1" name="10 Conector recto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2" name="11 Elipse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22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5561142-E0D1-4185-8A4C-1998C9DB8B36}" type="slidenum">
              <a:rPr lang="ca-ES" smtClean="0"/>
              <a:pPr/>
              <a:t>‹Nº›</a:t>
            </a:fld>
            <a:endParaRPr lang="ca-E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sites.google.com/site/utacub/" TargetMode="External"/><Relationship Id="rId2" Type="http://schemas.openxmlformats.org/officeDocument/2006/relationships/slideLayout" Target="../slideLayouts/slideLayout1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1.xml"/><Relationship Id="rId5" Type="http://schemas.openxmlformats.org/officeDocument/2006/relationships/slide" Target="slide10.xml"/><Relationship Id="rId4" Type="http://schemas.openxmlformats.org/officeDocument/2006/relationships/slide" Target="slide9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4" Type="http://schemas.openxmlformats.org/officeDocument/2006/relationships/slide" Target="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hyperlink" Target="http://sites.google.com/site/utacub/ajuts-tecnics/commutadors/P1020293.jpg?attredirects=0" TargetMode="External"/><Relationship Id="rId1" Type="http://schemas.openxmlformats.org/officeDocument/2006/relationships/slideLayout" Target="../slideLayouts/slideLayout2.xml"/><Relationship Id="rId5" Type="http://schemas.openxmlformats.org/officeDocument/2006/relationships/slide" Target="slide6.xml"/><Relationship Id="rId4" Type="http://schemas.openxmlformats.org/officeDocument/2006/relationships/image" Target="../media/image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1835696" y="116632"/>
            <a:ext cx="8208912" cy="3744416"/>
          </a:xfrm>
        </p:spPr>
        <p:txBody>
          <a:bodyPr>
            <a:normAutofit/>
          </a:bodyPr>
          <a:lstStyle/>
          <a:p>
            <a:r>
              <a:rPr lang="fr-FR" sz="4800" dirty="0">
                <a:hlinkClick r:id="rId3"/>
              </a:rPr>
              <a:t>u</a:t>
            </a:r>
            <a:r>
              <a:rPr lang="fr-FR" sz="4800" dirty="0" smtClean="0">
                <a:hlinkClick r:id="rId3"/>
              </a:rPr>
              <a:t>nitat de Tècniques augmentatives de Comunicació (UTAC)</a:t>
            </a:r>
            <a:r>
              <a:rPr lang="fr-FR" sz="4800" dirty="0" smtClean="0"/>
              <a:t> </a:t>
            </a:r>
            <a:r>
              <a:rPr lang="fr-FR" dirty="0" smtClean="0"/>
              <a:t/>
            </a:r>
            <a:br>
              <a:rPr lang="fr-FR" dirty="0" smtClean="0"/>
            </a:br>
            <a:endParaRPr lang="ca-ES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318448" cy="1371600"/>
          </a:xfrm>
        </p:spPr>
        <p:txBody>
          <a:bodyPr>
            <a:normAutofit fontScale="92500"/>
          </a:bodyPr>
          <a:lstStyle/>
          <a:p>
            <a:r>
              <a:rPr lang="ca-ES" sz="1400" dirty="0" smtClean="0"/>
              <a:t>					</a:t>
            </a:r>
            <a:r>
              <a:rPr lang="ca-ES" sz="1300" dirty="0" smtClean="0"/>
              <a:t>Encarni Bosch</a:t>
            </a:r>
          </a:p>
          <a:p>
            <a:r>
              <a:rPr lang="ca-ES" sz="1300" dirty="0" smtClean="0"/>
              <a:t>					Estefania López</a:t>
            </a:r>
          </a:p>
          <a:p>
            <a:r>
              <a:rPr lang="ca-ES" sz="1300" dirty="0" smtClean="0"/>
              <a:t>					Oriol López</a:t>
            </a:r>
          </a:p>
          <a:p>
            <a:r>
              <a:rPr lang="ca-ES" sz="1300" dirty="0" smtClean="0"/>
              <a:t>					Ana Pérez</a:t>
            </a:r>
          </a:p>
          <a:p>
            <a:r>
              <a:rPr lang="ca-ES" sz="1300" dirty="0" smtClean="0"/>
              <a:t>					Laura </a:t>
            </a:r>
            <a:r>
              <a:rPr lang="ca-ES" sz="1300" dirty="0" smtClean="0"/>
              <a:t>Torrejimeno</a:t>
            </a:r>
            <a:endParaRPr lang="ca-ES" sz="1300" dirty="0"/>
          </a:p>
        </p:txBody>
      </p:sp>
      <p:pic>
        <p:nvPicPr>
          <p:cNvPr id="4" name="Sonido grabado">
            <a:hlinkClick r:id="" action="ppaction://media"/>
          </p:cNvPr>
          <p:cNvPicPr>
            <a:picLocks noRot="1" noChangeAspect="1"/>
          </p:cNvPicPr>
          <p:nvPr>
            <a:wavAudioFile r:embed="rId1" name="Sonido grabado"/>
          </p:nvPr>
        </p:nvPicPr>
        <p:blipFill>
          <a:blip r:embed="rId4" cstate="print"/>
          <a:stretch>
            <a:fillRect/>
          </a:stretch>
        </p:blipFill>
        <p:spPr>
          <a:xfrm>
            <a:off x="4427984" y="3861048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32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a-ES" u="sng" dirty="0" smtClean="0"/>
              <a:t>control de l’entorn</a:t>
            </a:r>
            <a:endParaRPr lang="ca-ES" u="sng" dirty="0"/>
          </a:p>
        </p:txBody>
      </p:sp>
      <p:pic>
        <p:nvPicPr>
          <p:cNvPr id="21506" name="Picture 2" descr="http://sites.google.com/site/utacub/ajuts-tecnics/control-d-entorn/ComandamentDirecteGran.jpg?attredirects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00808"/>
            <a:ext cx="3888432" cy="2920292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611560" y="4797152"/>
            <a:ext cx="7992888" cy="14157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dirty="0" smtClean="0"/>
              <a:t>Comandament directe gran	          	               Programa de control d’entorn</a:t>
            </a:r>
          </a:p>
          <a:p>
            <a:r>
              <a:rPr lang="ca-ES" sz="1600" dirty="0" smtClean="0"/>
              <a:t>				            per a PC amb comandament USB</a:t>
            </a:r>
            <a:r>
              <a:rPr lang="ca-ES" dirty="0" smtClean="0"/>
              <a:t/>
            </a:r>
            <a:br>
              <a:rPr lang="ca-ES" dirty="0" smtClean="0"/>
            </a:br>
            <a:r>
              <a:rPr lang="ca-ES" dirty="0" smtClean="0"/>
              <a:t/>
            </a:r>
            <a:br>
              <a:rPr lang="ca-ES" dirty="0" smtClean="0"/>
            </a:br>
            <a:r>
              <a:rPr lang="ca-ES" dirty="0" smtClean="0"/>
              <a:t/>
            </a:r>
            <a:br>
              <a:rPr lang="ca-ES" dirty="0" smtClean="0"/>
            </a:br>
            <a:endParaRPr lang="ca-ES" dirty="0"/>
          </a:p>
        </p:txBody>
      </p:sp>
      <p:pic>
        <p:nvPicPr>
          <p:cNvPr id="21508" name="Picture 4" descr="http://sites.google.com/site/utacub/ajuts-tecnics/control-d-entorn/Perseo.gif?attredirects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700809"/>
            <a:ext cx="4077547" cy="2880319"/>
          </a:xfrm>
          <a:prstGeom prst="rect">
            <a:avLst/>
          </a:prstGeom>
          <a:noFill/>
        </p:spPr>
      </p:pic>
      <p:sp>
        <p:nvSpPr>
          <p:cNvPr id="7" name="6 Flecha derecha">
            <a:hlinkClick r:id="rId4" action="ppaction://hlinksldjump"/>
          </p:cNvPr>
          <p:cNvSpPr/>
          <p:nvPr/>
        </p:nvSpPr>
        <p:spPr>
          <a:xfrm rot="10800000">
            <a:off x="395536" y="6165304"/>
            <a:ext cx="57606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u="sng" dirty="0" smtClean="0"/>
              <a:t>equip</a:t>
            </a:r>
            <a:endParaRPr lang="ca-ES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ca-ES" sz="2000" dirty="0" smtClean="0"/>
              <a:t>Aquest servei està format per: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a-ES" sz="2000" dirty="0" smtClean="0"/>
              <a:t>Psicòlegs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a-ES" sz="2000" dirty="0" smtClean="0"/>
              <a:t>Psicopedagogs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a-ES" sz="2000" dirty="0" smtClean="0"/>
              <a:t>Logopedes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a-ES" sz="2000" dirty="0" smtClean="0"/>
              <a:t>Fisioterapeutes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a-ES" sz="2000" dirty="0" smtClean="0"/>
              <a:t>Infermers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a-ES" sz="2000" dirty="0" smtClean="0"/>
              <a:t>Enginyer tècnic de Telecomunicacions</a:t>
            </a:r>
          </a:p>
          <a:p>
            <a:pPr>
              <a:lnSpc>
                <a:spcPct val="150000"/>
              </a:lnSpc>
              <a:buFontTx/>
              <a:buChar char="-"/>
            </a:pPr>
            <a:r>
              <a:rPr lang="ca-ES" sz="2000" dirty="0" smtClean="0"/>
              <a:t>Filòloga</a:t>
            </a:r>
          </a:p>
          <a:p>
            <a:pPr>
              <a:buFontTx/>
              <a:buChar char="-"/>
            </a:pPr>
            <a:endParaRPr lang="ca-ES" dirty="0" smtClean="0"/>
          </a:p>
          <a:p>
            <a:pPr>
              <a:buFontTx/>
              <a:buChar char="-"/>
            </a:pPr>
            <a:endParaRPr lang="ca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u="sng" dirty="0" smtClean="0"/>
              <a:t/>
            </a:r>
            <a:br>
              <a:rPr lang="ca-ES" u="sng" dirty="0" smtClean="0"/>
            </a:br>
            <a:r>
              <a:rPr lang="ca-ES" u="sng" dirty="0" smtClean="0"/>
              <a:t>webgrafía </a:t>
            </a:r>
            <a:endParaRPr lang="ca-ES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ca-ES" dirty="0" smtClean="0"/>
          </a:p>
          <a:p>
            <a:r>
              <a:rPr lang="ca-ES" dirty="0" smtClean="0"/>
              <a:t>http://sites.google.com/site/utacub/inici</a:t>
            </a:r>
          </a:p>
          <a:p>
            <a:endParaRPr lang="ca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u="sng" dirty="0" smtClean="0"/>
              <a:t>quines són les funcions?</a:t>
            </a:r>
            <a:endParaRPr lang="ca-ES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643192" cy="4997152"/>
          </a:xfrm>
        </p:spPr>
        <p:txBody>
          <a:bodyPr>
            <a:normAutofit fontScale="25000" lnSpcReduction="20000"/>
          </a:bodyPr>
          <a:lstStyle/>
          <a:p>
            <a:pPr algn="just">
              <a:lnSpc>
                <a:spcPct val="170000"/>
              </a:lnSpc>
            </a:pPr>
            <a:r>
              <a:rPr lang="ca-ES" sz="5000" dirty="0" smtClean="0"/>
              <a:t>Aquestes són:</a:t>
            </a:r>
          </a:p>
          <a:p>
            <a:pPr algn="just">
              <a:lnSpc>
                <a:spcPct val="170000"/>
              </a:lnSpc>
              <a:buFontTx/>
              <a:buChar char="-"/>
            </a:pPr>
            <a:r>
              <a:rPr lang="ca-ES" sz="5000" dirty="0" smtClean="0"/>
              <a:t>avaluació</a:t>
            </a:r>
          </a:p>
          <a:p>
            <a:pPr algn="just">
              <a:lnSpc>
                <a:spcPct val="170000"/>
              </a:lnSpc>
              <a:buFontTx/>
              <a:buChar char="-"/>
            </a:pPr>
            <a:r>
              <a:rPr lang="ca-ES" sz="5000" dirty="0" smtClean="0"/>
              <a:t>intervenció</a:t>
            </a:r>
          </a:p>
          <a:p>
            <a:pPr algn="just">
              <a:lnSpc>
                <a:spcPct val="170000"/>
              </a:lnSpc>
              <a:buFontTx/>
              <a:buChar char="-"/>
            </a:pPr>
            <a:r>
              <a:rPr lang="ca-ES" sz="5000" dirty="0" smtClean="0"/>
              <a:t>seguiment dels usuaris</a:t>
            </a:r>
          </a:p>
          <a:p>
            <a:pPr algn="just">
              <a:lnSpc>
                <a:spcPct val="170000"/>
              </a:lnSpc>
              <a:buFontTx/>
              <a:buChar char="-"/>
            </a:pPr>
            <a:endParaRPr lang="ca-ES" sz="5000" dirty="0" smtClean="0"/>
          </a:p>
          <a:p>
            <a:pPr algn="just">
              <a:lnSpc>
                <a:spcPct val="170000"/>
              </a:lnSpc>
            </a:pPr>
            <a:r>
              <a:rPr lang="ca-ES" sz="5000" dirty="0" smtClean="0"/>
              <a:t>Per donar suport a:</a:t>
            </a:r>
          </a:p>
          <a:p>
            <a:pPr algn="just">
              <a:lnSpc>
                <a:spcPct val="170000"/>
              </a:lnSpc>
              <a:buFontTx/>
              <a:buChar char="-"/>
            </a:pPr>
            <a:r>
              <a:rPr lang="ca-ES" sz="5000" dirty="0" smtClean="0"/>
              <a:t>desenvolupament</a:t>
            </a:r>
          </a:p>
          <a:p>
            <a:pPr algn="just">
              <a:lnSpc>
                <a:spcPct val="170000"/>
              </a:lnSpc>
              <a:buFontTx/>
              <a:buChar char="-"/>
            </a:pPr>
            <a:r>
              <a:rPr lang="ca-ES" sz="5000" dirty="0" smtClean="0"/>
              <a:t>participació</a:t>
            </a:r>
          </a:p>
          <a:p>
            <a:pPr algn="just">
              <a:lnSpc>
                <a:spcPct val="170000"/>
              </a:lnSpc>
              <a:buFontTx/>
              <a:buChar char="-"/>
            </a:pPr>
            <a:r>
              <a:rPr lang="ca-ES" sz="5000" dirty="0" smtClean="0"/>
              <a:t>inclusió social</a:t>
            </a:r>
          </a:p>
          <a:p>
            <a:pPr algn="just">
              <a:lnSpc>
                <a:spcPct val="170000"/>
              </a:lnSpc>
              <a:buFontTx/>
              <a:buChar char="-"/>
            </a:pPr>
            <a:r>
              <a:rPr lang="ca-ES" sz="5000" dirty="0" smtClean="0"/>
              <a:t>assessorament i cooperació amb els familiars, els professionals i les institucions</a:t>
            </a:r>
          </a:p>
          <a:p>
            <a:pPr algn="just">
              <a:lnSpc>
                <a:spcPct val="170000"/>
              </a:lnSpc>
              <a:buFontTx/>
              <a:buChar char="-"/>
            </a:pPr>
            <a:r>
              <a:rPr lang="ca-ES" sz="5000" dirty="0" smtClean="0"/>
              <a:t>divulgació</a:t>
            </a:r>
          </a:p>
          <a:p>
            <a:pPr algn="just">
              <a:lnSpc>
                <a:spcPct val="170000"/>
              </a:lnSpc>
              <a:buFontTx/>
              <a:buChar char="-"/>
            </a:pPr>
            <a:r>
              <a:rPr lang="ca-ES" sz="5000" dirty="0" smtClean="0"/>
              <a:t>formació </a:t>
            </a:r>
          </a:p>
          <a:p>
            <a:pPr algn="just">
              <a:lnSpc>
                <a:spcPct val="170000"/>
              </a:lnSpc>
              <a:buFontTx/>
              <a:buChar char="-"/>
            </a:pPr>
            <a:r>
              <a:rPr lang="ca-ES" sz="5000" dirty="0" smtClean="0"/>
              <a:t>recerca</a:t>
            </a:r>
          </a:p>
          <a:p>
            <a:pPr algn="just">
              <a:buNone/>
            </a:pPr>
            <a:r>
              <a:rPr lang="ca-ES" dirty="0" smtClean="0"/>
              <a:t/>
            </a:r>
            <a:br>
              <a:rPr lang="ca-ES" dirty="0" smtClean="0"/>
            </a:br>
            <a:r>
              <a:rPr lang="ca-ES" dirty="0" smtClean="0"/>
              <a:t/>
            </a:r>
            <a:br>
              <a:rPr lang="ca-ES" dirty="0" smtClean="0"/>
            </a:br>
            <a:endParaRPr lang="ca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u="sng" dirty="0" smtClean="0"/>
              <a:t>a qui s’adreça?</a:t>
            </a:r>
            <a:endParaRPr lang="ca-ES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algn="just">
              <a:lnSpc>
                <a:spcPct val="150000"/>
              </a:lnSpc>
            </a:pPr>
            <a:r>
              <a:rPr lang="ca-ES" sz="2000" dirty="0" smtClean="0"/>
              <a:t>A les persones amb discapacitat motriu que requereixen formes Augmentatives i Alternatives de Comunicació (SAAC) i Tecnologies de Suport per a l'accés a l'ordinador, el joc adaptat, el control de l’entorn i la mobilitat assistida.</a:t>
            </a:r>
          </a:p>
          <a:p>
            <a:pPr algn="just">
              <a:lnSpc>
                <a:spcPct val="150000"/>
              </a:lnSpc>
            </a:pPr>
            <a:endParaRPr lang="ca-ES" sz="2000" dirty="0" smtClean="0"/>
          </a:p>
          <a:p>
            <a:pPr algn="just">
              <a:lnSpc>
                <a:spcPct val="150000"/>
              </a:lnSpc>
            </a:pPr>
            <a:r>
              <a:rPr lang="ca-ES" sz="2000" dirty="0" smtClean="0"/>
              <a:t>Als infants, joves, adults i ancians amb condicions que dificulten o impedeixen el llenguatge oral, l'escriptura manual, la mobilitat o el control de l’entorn.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u="sng" dirty="0" smtClean="0"/>
              <a:t>quina és la seva ubicació?</a:t>
            </a:r>
            <a:endParaRPr lang="ca-ES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715200" cy="4873752"/>
          </a:xfrm>
        </p:spPr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ca-ES" sz="2200" dirty="0" smtClean="0"/>
              <a:t>Aquest servei ho trobem a: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ca-ES" sz="2200" b="1" dirty="0" smtClean="0"/>
              <a:t>UTAC </a:t>
            </a:r>
            <a:r>
              <a:rPr lang="ca-ES" sz="2200" b="1" dirty="0" smtClean="0"/>
              <a:t>Sírius</a:t>
            </a:r>
            <a:r>
              <a:rPr lang="ca-ES" sz="2200" dirty="0" smtClean="0"/>
              <a:t>, concertada amb el Departament de Benestar Social i Família. Situada al C/Calabria.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r>
              <a:rPr lang="ca-ES" sz="2200" b="1" dirty="0" smtClean="0"/>
              <a:t>UTAC Ensenyament</a:t>
            </a:r>
            <a:r>
              <a:rPr lang="ca-ES" sz="2200" dirty="0" smtClean="0"/>
              <a:t>, concertada amb el Departament d'Ensenyament de la Generalitat de Catalunya. Situada al Passeig de la Vall </a:t>
            </a:r>
            <a:r>
              <a:rPr lang="ca-ES" sz="2200" dirty="0" smtClean="0"/>
              <a:t>d’Hebron</a:t>
            </a:r>
            <a:r>
              <a:rPr lang="ca-ES" sz="2200" dirty="0" smtClean="0"/>
              <a:t>.</a:t>
            </a:r>
          </a:p>
          <a:p>
            <a:pPr algn="just">
              <a:lnSpc>
                <a:spcPct val="150000"/>
              </a:lnSpc>
              <a:buFontTx/>
              <a:buChar char="-"/>
            </a:pPr>
            <a:endParaRPr lang="ca-ES" sz="2200" dirty="0" smtClean="0"/>
          </a:p>
          <a:p>
            <a:pPr algn="just">
              <a:lnSpc>
                <a:spcPct val="150000"/>
              </a:lnSpc>
            </a:pPr>
            <a:r>
              <a:rPr lang="ca-ES" sz="2200" dirty="0" smtClean="0"/>
              <a:t>És un servei extern de la Facultat de Psicologia de la Universitat de Barcelona.</a:t>
            </a:r>
          </a:p>
          <a:p>
            <a:pPr algn="just">
              <a:buFontTx/>
              <a:buChar char="-"/>
            </a:pPr>
            <a:endParaRPr lang="ca-ES" dirty="0" smtClean="0"/>
          </a:p>
          <a:p>
            <a:pPr algn="just">
              <a:buNone/>
            </a:pPr>
            <a:endParaRPr lang="ca-E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u="sng" dirty="0" smtClean="0"/>
              <a:t>com accedir?</a:t>
            </a:r>
            <a:endParaRPr lang="ca-ES" u="sng" dirty="0"/>
          </a:p>
        </p:txBody>
      </p:sp>
      <p:sp>
        <p:nvSpPr>
          <p:cNvPr id="3" name="Marcador de contenido 2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92500" lnSpcReduction="10000"/>
          </a:bodyPr>
          <a:lstStyle/>
          <a:p>
            <a:pPr>
              <a:lnSpc>
                <a:spcPct val="150000"/>
              </a:lnSpc>
            </a:pPr>
            <a:r>
              <a:rPr lang="ca-ES" dirty="0" smtClean="0"/>
              <a:t>S’ha de contactar mitjançant el EAP o CREDA (ensenyament) o directament (</a:t>
            </a:r>
            <a:r>
              <a:rPr lang="ca-ES" dirty="0" smtClean="0"/>
              <a:t>Sírius</a:t>
            </a:r>
            <a:r>
              <a:rPr lang="ca-ES" dirty="0" smtClean="0"/>
              <a:t>).</a:t>
            </a:r>
          </a:p>
          <a:p>
            <a:pPr>
              <a:lnSpc>
                <a:spcPct val="150000"/>
              </a:lnSpc>
            </a:pPr>
            <a:endParaRPr lang="ca-ES" dirty="0" smtClean="0"/>
          </a:p>
          <a:p>
            <a:pPr>
              <a:lnSpc>
                <a:spcPct val="150000"/>
              </a:lnSpc>
            </a:pPr>
            <a:r>
              <a:rPr lang="ca-ES" dirty="0" smtClean="0"/>
              <a:t>UTAC atén les sol·licituds de cada escola, mitjançant un vídeo o anant a visitar a l’alumne al centre. </a:t>
            </a:r>
          </a:p>
          <a:p>
            <a:pPr>
              <a:lnSpc>
                <a:spcPct val="150000"/>
              </a:lnSpc>
            </a:pPr>
            <a:endParaRPr lang="ca-ES" dirty="0"/>
          </a:p>
          <a:p>
            <a:pPr>
              <a:lnSpc>
                <a:spcPct val="150000"/>
              </a:lnSpc>
            </a:pPr>
            <a:r>
              <a:rPr lang="ca-ES" dirty="0"/>
              <a:t>En base a les aportacions de cada centre (vídeo, informes, explicacions), s’analitzarà el cas i es faran suggeriments </a:t>
            </a:r>
            <a:r>
              <a:rPr lang="ca-ES" dirty="0" smtClean="0"/>
              <a:t>d’intervenció.</a:t>
            </a:r>
            <a:endParaRPr lang="ca-ES" dirty="0"/>
          </a:p>
        </p:txBody>
      </p:sp>
    </p:spTree>
    <p:extLst>
      <p:ext uri="{BB962C8B-B14F-4D97-AF65-F5344CB8AC3E}">
        <p14:creationId xmlns="" xmlns:p14="http://schemas.microsoft.com/office/powerpoint/2010/main" val="2781302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a-ES" u="sng" dirty="0" smtClean="0"/>
              <a:t>quins són els recursos?</a:t>
            </a:r>
            <a:endParaRPr lang="ca-ES" u="sng" dirty="0"/>
          </a:p>
        </p:txBody>
      </p:sp>
      <p:sp>
        <p:nvSpPr>
          <p:cNvPr id="3" name="2 Marcador de contenido"/>
          <p:cNvSpPr>
            <a:spLocks noGrp="1"/>
          </p:cNvSpPr>
          <p:nvPr>
            <p:ph sz="quarter" idx="1"/>
          </p:nvPr>
        </p:nvSpPr>
        <p:spPr/>
        <p:txBody>
          <a:bodyPr>
            <a:normAutofit fontScale="55000" lnSpcReduction="20000"/>
          </a:bodyPr>
          <a:lstStyle/>
          <a:p>
            <a:pPr>
              <a:lnSpc>
                <a:spcPct val="170000"/>
              </a:lnSpc>
            </a:pPr>
            <a:r>
              <a:rPr lang="ca-ES" dirty="0" smtClean="0">
                <a:hlinkClick r:id="rId2" action="ppaction://hlinksldjump"/>
              </a:rPr>
              <a:t>Ratolins</a:t>
            </a:r>
            <a:endParaRPr lang="ca-ES" dirty="0" smtClean="0"/>
          </a:p>
          <a:p>
            <a:pPr>
              <a:lnSpc>
                <a:spcPct val="170000"/>
              </a:lnSpc>
            </a:pPr>
            <a:r>
              <a:rPr lang="ca-ES" dirty="0" smtClean="0"/>
              <a:t>Teclats</a:t>
            </a:r>
          </a:p>
          <a:p>
            <a:pPr>
              <a:lnSpc>
                <a:spcPct val="170000"/>
              </a:lnSpc>
            </a:pPr>
            <a:r>
              <a:rPr lang="ca-ES" dirty="0" smtClean="0"/>
              <a:t>Emuladors de teclat i ratolí en pantalla</a:t>
            </a:r>
          </a:p>
          <a:p>
            <a:pPr>
              <a:lnSpc>
                <a:spcPct val="170000"/>
              </a:lnSpc>
            </a:pPr>
            <a:r>
              <a:rPr lang="ca-ES" dirty="0" smtClean="0"/>
              <a:t>Comunicadors electrònics</a:t>
            </a:r>
          </a:p>
          <a:p>
            <a:pPr>
              <a:lnSpc>
                <a:spcPct val="170000"/>
              </a:lnSpc>
            </a:pPr>
            <a:r>
              <a:rPr lang="ca-ES" dirty="0" smtClean="0"/>
              <a:t>Comunicadors emulats en PC i dispositius portàtils</a:t>
            </a:r>
          </a:p>
          <a:p>
            <a:pPr>
              <a:lnSpc>
                <a:spcPct val="170000"/>
              </a:lnSpc>
            </a:pPr>
            <a:r>
              <a:rPr lang="ca-ES" dirty="0" smtClean="0"/>
              <a:t>Reconeixement de veu</a:t>
            </a:r>
          </a:p>
          <a:p>
            <a:pPr>
              <a:lnSpc>
                <a:spcPct val="170000"/>
              </a:lnSpc>
            </a:pPr>
            <a:r>
              <a:rPr lang="ca-ES" dirty="0" smtClean="0"/>
              <a:t>Lectura i escriptura amb síntesi de veu</a:t>
            </a:r>
          </a:p>
          <a:p>
            <a:pPr>
              <a:lnSpc>
                <a:spcPct val="170000"/>
              </a:lnSpc>
            </a:pPr>
            <a:r>
              <a:rPr lang="ca-ES" dirty="0" smtClean="0">
                <a:hlinkClick r:id="rId3" action="ppaction://hlinksldjump"/>
              </a:rPr>
              <a:t>Plafons</a:t>
            </a:r>
            <a:endParaRPr lang="ca-ES" dirty="0" smtClean="0"/>
          </a:p>
          <a:p>
            <a:pPr>
              <a:lnSpc>
                <a:spcPct val="170000"/>
              </a:lnSpc>
            </a:pPr>
            <a:r>
              <a:rPr lang="ca-ES" dirty="0" smtClean="0">
                <a:hlinkClick r:id="rId4" action="ppaction://hlinksldjump"/>
              </a:rPr>
              <a:t>Commutadors</a:t>
            </a:r>
            <a:endParaRPr lang="ca-ES" dirty="0" smtClean="0"/>
          </a:p>
          <a:p>
            <a:pPr>
              <a:lnSpc>
                <a:spcPct val="170000"/>
              </a:lnSpc>
            </a:pPr>
            <a:r>
              <a:rPr lang="ca-ES" dirty="0" smtClean="0"/>
              <a:t>Joguines de piles</a:t>
            </a:r>
          </a:p>
          <a:p>
            <a:pPr>
              <a:lnSpc>
                <a:spcPct val="170000"/>
              </a:lnSpc>
            </a:pPr>
            <a:r>
              <a:rPr lang="ca-ES" dirty="0" smtClean="0">
                <a:hlinkClick r:id="rId5" action="ppaction://hlinksldjump"/>
              </a:rPr>
              <a:t>Control de l’entorn</a:t>
            </a:r>
            <a:endParaRPr lang="ca-ES" dirty="0" smtClean="0"/>
          </a:p>
          <a:p>
            <a:pPr>
              <a:lnSpc>
                <a:spcPct val="170000"/>
              </a:lnSpc>
            </a:pPr>
            <a:r>
              <a:rPr lang="ca-ES" dirty="0" smtClean="0"/>
              <a:t>Muntatges i suports</a:t>
            </a:r>
          </a:p>
          <a:p>
            <a:pPr>
              <a:lnSpc>
                <a:spcPct val="170000"/>
              </a:lnSpc>
            </a:pPr>
            <a:r>
              <a:rPr lang="ca-ES" dirty="0" smtClean="0"/>
              <a:t>Accessos alternatius per cadires de rodes amb motor</a:t>
            </a:r>
            <a:endParaRPr lang="ca-ES" dirty="0"/>
          </a:p>
        </p:txBody>
      </p:sp>
      <p:sp>
        <p:nvSpPr>
          <p:cNvPr id="5" name="4 Elipse">
            <a:hlinkClick r:id="rId6" action="ppaction://hlinksldjump"/>
          </p:cNvPr>
          <p:cNvSpPr/>
          <p:nvPr/>
        </p:nvSpPr>
        <p:spPr>
          <a:xfrm>
            <a:off x="8172400" y="5733256"/>
            <a:ext cx="504056" cy="50405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a-ES" u="sng" dirty="0" smtClean="0"/>
              <a:t>ratolins</a:t>
            </a:r>
            <a:endParaRPr lang="ca-ES" u="sng" dirty="0"/>
          </a:p>
        </p:txBody>
      </p:sp>
      <p:pic>
        <p:nvPicPr>
          <p:cNvPr id="19458" name="Picture 2" descr="http://sites.google.com/site/utacub/ajuts-tecnics/ratolins-i-emuladors-de-ratol%C3%AD/P1000717.jpg?attredirects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1700808"/>
            <a:ext cx="3888432" cy="3105150"/>
          </a:xfrm>
          <a:prstGeom prst="rect">
            <a:avLst/>
          </a:prstGeom>
          <a:noFill/>
        </p:spPr>
      </p:pic>
      <p:pic>
        <p:nvPicPr>
          <p:cNvPr id="19460" name="Picture 4" descr="http://sites.google.com/site/utacub/ajuts-tecnics/ratolins-i-emuladors-de-ratol%C3%AD/P1000723.jpg?attredirects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1700808"/>
            <a:ext cx="3803154" cy="3105150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467544" y="4941168"/>
            <a:ext cx="78488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dirty="0" smtClean="0"/>
              <a:t>          </a:t>
            </a:r>
            <a:r>
              <a:rPr lang="ca-ES" dirty="0" smtClean="0"/>
              <a:t>BIGTrack</a:t>
            </a:r>
            <a:r>
              <a:rPr lang="ca-ES" dirty="0" smtClean="0"/>
              <a:t> </a:t>
            </a:r>
            <a:r>
              <a:rPr lang="ca-ES" dirty="0" smtClean="0"/>
              <a:t>Trackball</a:t>
            </a:r>
            <a:r>
              <a:rPr lang="ca-ES" dirty="0" smtClean="0"/>
              <a:t>		</a:t>
            </a:r>
            <a:r>
              <a:rPr lang="ca-ES" dirty="0" smtClean="0"/>
              <a:t>Joystick</a:t>
            </a:r>
            <a:r>
              <a:rPr lang="ca-ES" dirty="0" smtClean="0"/>
              <a:t> amb botonera gran</a:t>
            </a:r>
            <a:br>
              <a:rPr lang="ca-ES" dirty="0" smtClean="0"/>
            </a:br>
            <a:endParaRPr lang="ca-ES" dirty="0"/>
          </a:p>
        </p:txBody>
      </p:sp>
      <p:sp>
        <p:nvSpPr>
          <p:cNvPr id="7" name="6 Flecha derecha">
            <a:hlinkClick r:id="rId4" action="ppaction://hlinksldjump"/>
          </p:cNvPr>
          <p:cNvSpPr/>
          <p:nvPr/>
        </p:nvSpPr>
        <p:spPr>
          <a:xfrm rot="10800000">
            <a:off x="395536" y="6165304"/>
            <a:ext cx="57606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a-ES" u="sng" dirty="0" smtClean="0"/>
              <a:t>plafons</a:t>
            </a:r>
            <a:endParaRPr lang="ca-ES" u="sng" dirty="0"/>
          </a:p>
        </p:txBody>
      </p:sp>
      <p:pic>
        <p:nvPicPr>
          <p:cNvPr id="1026" name="Picture 2" descr="http://sites.google.com/site/utacub/ajuts-tecnics/plafons/P1000759.jpg?attredirects=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772816"/>
            <a:ext cx="3693154" cy="2457078"/>
          </a:xfrm>
          <a:prstGeom prst="rect">
            <a:avLst/>
          </a:prstGeom>
          <a:noFill/>
        </p:spPr>
      </p:pic>
      <p:pic>
        <p:nvPicPr>
          <p:cNvPr id="1028" name="Picture 4" descr="http://sites.google.com/site/utacub/ajuts-tecnics/plafons/P1000784.jpg?attredirects=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1772816"/>
            <a:ext cx="3694921" cy="2458254"/>
          </a:xfrm>
          <a:prstGeom prst="rect">
            <a:avLst/>
          </a:prstGeom>
          <a:noFill/>
        </p:spPr>
      </p:pic>
      <p:sp>
        <p:nvSpPr>
          <p:cNvPr id="6" name="5 CuadroTexto"/>
          <p:cNvSpPr txBox="1"/>
          <p:nvPr/>
        </p:nvSpPr>
        <p:spPr>
          <a:xfrm>
            <a:off x="683568" y="4509120"/>
            <a:ext cx="7992888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s-ES" sz="1600" dirty="0" smtClean="0"/>
              <a:t>Llibret de comunicació amb 	</a:t>
            </a:r>
            <a:r>
              <a:rPr lang="ca-ES" sz="1600" dirty="0" smtClean="0"/>
              <a:t>    	      Llibret de comunicació categoritzat</a:t>
            </a:r>
            <a:r>
              <a:rPr lang="es-ES" sz="1600" dirty="0" smtClean="0"/>
              <a:t> </a:t>
            </a:r>
          </a:p>
          <a:p>
            <a:pPr>
              <a:lnSpc>
                <a:spcPct val="150000"/>
              </a:lnSpc>
            </a:pPr>
            <a:r>
              <a:rPr lang="es-ES" sz="1600" dirty="0" smtClean="0"/>
              <a:t>pictografies adherides amb </a:t>
            </a:r>
          </a:p>
          <a:p>
            <a:pPr>
              <a:lnSpc>
                <a:spcPct val="150000"/>
              </a:lnSpc>
            </a:pPr>
            <a:r>
              <a:rPr lang="es-ES" sz="1600" dirty="0" smtClean="0"/>
              <a:t>velcro per confeccionar frases </a:t>
            </a:r>
          </a:p>
          <a:p>
            <a:pPr>
              <a:lnSpc>
                <a:spcPct val="150000"/>
              </a:lnSpc>
            </a:pPr>
            <a:r>
              <a:rPr lang="es-ES" sz="1600" dirty="0" smtClean="0"/>
              <a:t>en un suport auxiliar</a:t>
            </a:r>
            <a:endParaRPr lang="ca-ES" sz="1600" dirty="0"/>
          </a:p>
        </p:txBody>
      </p:sp>
      <p:sp>
        <p:nvSpPr>
          <p:cNvPr id="7" name="6 Flecha derecha">
            <a:hlinkClick r:id="rId4" action="ppaction://hlinksldjump"/>
          </p:cNvPr>
          <p:cNvSpPr/>
          <p:nvPr/>
        </p:nvSpPr>
        <p:spPr>
          <a:xfrm rot="10800000">
            <a:off x="395536" y="6165304"/>
            <a:ext cx="57606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ca-ES" u="sng" dirty="0" smtClean="0"/>
              <a:t>commutadors</a:t>
            </a:r>
            <a:endParaRPr lang="ca-ES" u="sng" dirty="0"/>
          </a:p>
        </p:txBody>
      </p:sp>
      <p:pic>
        <p:nvPicPr>
          <p:cNvPr id="20482" name="Picture 2" descr="http://sites.google.com/site/utacub/_/rsrc/1223637661792/ajuts-tecnics/commutadors/P1020293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628800"/>
            <a:ext cx="3744416" cy="3114676"/>
          </a:xfrm>
          <a:prstGeom prst="rect">
            <a:avLst/>
          </a:prstGeom>
          <a:noFill/>
        </p:spPr>
      </p:pic>
      <p:sp>
        <p:nvSpPr>
          <p:cNvPr id="5" name="4 CuadroTexto"/>
          <p:cNvSpPr txBox="1"/>
          <p:nvPr/>
        </p:nvSpPr>
        <p:spPr>
          <a:xfrm>
            <a:off x="611560" y="4869160"/>
            <a:ext cx="792088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dirty="0" smtClean="0"/>
              <a:t>Commutador de parpella			Commutador de pedal</a:t>
            </a:r>
            <a:endParaRPr lang="ca-ES" sz="1600" dirty="0"/>
          </a:p>
        </p:txBody>
      </p:sp>
      <p:pic>
        <p:nvPicPr>
          <p:cNvPr id="20484" name="Picture 4" descr="http://sites.google.com/site/utacub/ajuts-tecnics/commutadors/Commutador-pedal.jpg?attredirects=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427984" y="1628800"/>
            <a:ext cx="3816424" cy="3105150"/>
          </a:xfrm>
          <a:prstGeom prst="rect">
            <a:avLst/>
          </a:prstGeom>
          <a:noFill/>
        </p:spPr>
      </p:pic>
      <p:sp>
        <p:nvSpPr>
          <p:cNvPr id="9" name="8 Flecha derecha">
            <a:hlinkClick r:id="rId5" action="ppaction://hlinksldjump"/>
          </p:cNvPr>
          <p:cNvSpPr/>
          <p:nvPr/>
        </p:nvSpPr>
        <p:spPr>
          <a:xfrm rot="10800000">
            <a:off x="395536" y="6165304"/>
            <a:ext cx="576064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Mirador">
  <a:themeElements>
    <a:clrScheme name="Personalizado 1">
      <a:dk1>
        <a:sysClr val="windowText" lastClr="000000"/>
      </a:dk1>
      <a:lt1>
        <a:sysClr val="window" lastClr="FFFFFF"/>
      </a:lt1>
      <a:dk2>
        <a:srgbClr val="000000"/>
      </a:dk2>
      <a:lt2>
        <a:srgbClr val="F8F8F8"/>
      </a:lt2>
      <a:accent1>
        <a:srgbClr val="000000"/>
      </a:accent1>
      <a:accent2>
        <a:srgbClr val="000000"/>
      </a:accent2>
      <a:accent3>
        <a:srgbClr val="000000"/>
      </a:accent3>
      <a:accent4>
        <a:srgbClr val="000000"/>
      </a:accent4>
      <a:accent5>
        <a:srgbClr val="000000"/>
      </a:accent5>
      <a:accent6>
        <a:srgbClr val="000000"/>
      </a:accent6>
      <a:hlink>
        <a:srgbClr val="000000"/>
      </a:hlink>
      <a:folHlink>
        <a:srgbClr val="000000"/>
      </a:folHlink>
    </a:clrScheme>
    <a:fontScheme name="Mirador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Mirador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174</TotalTime>
  <Words>340</Words>
  <Application>Microsoft Office PowerPoint</Application>
  <PresentationFormat>Presentación en pantalla (4:3)</PresentationFormat>
  <Paragraphs>76</Paragraphs>
  <Slides>12</Slides>
  <Notes>1</Notes>
  <HiddenSlides>0</HiddenSlides>
  <MMClips>1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12</vt:i4>
      </vt:variant>
    </vt:vector>
  </HeadingPairs>
  <TitlesOfParts>
    <vt:vector size="13" baseType="lpstr">
      <vt:lpstr>Mirador</vt:lpstr>
      <vt:lpstr>unitat de Tècniques augmentatives de Comunicació (UTAC)  </vt:lpstr>
      <vt:lpstr>quines són les funcions?</vt:lpstr>
      <vt:lpstr>a qui s’adreça?</vt:lpstr>
      <vt:lpstr>quina és la seva ubicació?</vt:lpstr>
      <vt:lpstr>com accedir?</vt:lpstr>
      <vt:lpstr>quins són els recursos?</vt:lpstr>
      <vt:lpstr>ratolins</vt:lpstr>
      <vt:lpstr>plafons</vt:lpstr>
      <vt:lpstr>commutadors</vt:lpstr>
      <vt:lpstr>control de l’entorn</vt:lpstr>
      <vt:lpstr>equip</vt:lpstr>
      <vt:lpstr> webgrafía </vt:lpstr>
    </vt:vector>
  </TitlesOfParts>
  <Company>Fundació Blanquerna - URL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Servei d'Informàtica FB</dc:creator>
  <cp:lastModifiedBy>Servei d'Informàtica FB</cp:lastModifiedBy>
  <cp:revision>34</cp:revision>
  <dcterms:created xsi:type="dcterms:W3CDTF">2011-11-14T16:50:26Z</dcterms:created>
  <dcterms:modified xsi:type="dcterms:W3CDTF">2011-11-16T15:50:16Z</dcterms:modified>
</cp:coreProperties>
</file>